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media/image4.jpg" ContentType="image/gif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88" r:id="rId4"/>
    <p:sldId id="284" r:id="rId5"/>
    <p:sldId id="289" r:id="rId6"/>
    <p:sldId id="262" r:id="rId7"/>
    <p:sldId id="261" r:id="rId8"/>
    <p:sldId id="285" r:id="rId9"/>
    <p:sldId id="286" r:id="rId10"/>
    <p:sldId id="290" r:id="rId11"/>
    <p:sldId id="266" r:id="rId12"/>
    <p:sldId id="273" r:id="rId13"/>
    <p:sldId id="267" r:id="rId14"/>
    <p:sldId id="268" r:id="rId15"/>
    <p:sldId id="272" r:id="rId16"/>
    <p:sldId id="274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2" autoAdjust="0"/>
    <p:restoredTop sz="38512" autoAdjust="0"/>
  </p:normalViewPr>
  <p:slideViewPr>
    <p:cSldViewPr>
      <p:cViewPr varScale="1">
        <p:scale>
          <a:sx n="45" d="100"/>
          <a:sy n="45" d="100"/>
        </p:scale>
        <p:origin x="-334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094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2E72F1-E353-4120-8062-05F2EFD78B8C}" type="datetimeFigureOut">
              <a:rPr lang="en-US" smtClean="0"/>
              <a:t>12/29/2011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794690-5FB5-4FC8-A728-18F2CA29F87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26629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Presentation date and time:</a:t>
            </a:r>
          </a:p>
          <a:p>
            <a:r>
              <a:rPr lang="en-US" dirty="0" smtClean="0"/>
              <a:t>29/12/2011 13:00 CET</a:t>
            </a:r>
          </a:p>
          <a:p>
            <a:endParaRPr lang="en-US" dirty="0" smtClean="0"/>
          </a:p>
          <a:p>
            <a:r>
              <a:rPr lang="en-US" dirty="0" smtClean="0"/>
              <a:t>Good</a:t>
            </a:r>
            <a:r>
              <a:rPr lang="en-US" baseline="0" dirty="0" smtClean="0"/>
              <a:t> afternoon, guten tag, goedemiddag, </a:t>
            </a:r>
            <a:r>
              <a:rPr lang="az-Cyrl-AZ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добрый день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ja-JP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下午好</a:t>
            </a:r>
            <a:r>
              <a:rPr lang="en-US" altLang="ja-JP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</a:t>
            </a:r>
            <a:r>
              <a:rPr lang="en-US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xiàwǔ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hǎo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purda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vida</a:t>
            </a:r>
            <a:endParaRPr lang="en-U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My Name is Chris Kubecka</a:t>
            </a:r>
          </a:p>
          <a:p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Mien name </a:t>
            </a:r>
            <a:r>
              <a:rPr lang="en-US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ist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Chris </a:t>
            </a:r>
            <a:r>
              <a:rPr lang="en-US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ü</a:t>
            </a:r>
            <a:r>
              <a:rPr lang="en-US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becka</a:t>
            </a:r>
            <a:endParaRPr lang="en-U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Mijn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naam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is Chris Kubecka</a:t>
            </a:r>
          </a:p>
          <a:p>
            <a:r>
              <a:rPr lang="az-Cyrl-AZ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меня зовут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az-Cyrl-AZ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Крис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</a:t>
            </a:r>
            <a:r>
              <a:rPr lang="az-Cyrl-AZ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</a:t>
            </a:r>
            <a:r>
              <a:rPr lang="az-Cyrl-AZ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ka</a:t>
            </a:r>
            <a:endParaRPr lang="en-US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ja-JP" alt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我的名字叫 克里斯</a:t>
            </a:r>
            <a:endParaRPr lang="en-US" altLang="ja-JP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ja-JP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 </a:t>
            </a:r>
            <a:r>
              <a:rPr lang="en-US" altLang="ja-JP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nombre</a:t>
            </a:r>
            <a:r>
              <a:rPr lang="en-US" altLang="ja-JP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ja-JP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</a:t>
            </a:r>
            <a:r>
              <a:rPr lang="en-US" altLang="ja-JP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ja-JP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Cris</a:t>
            </a:r>
            <a:r>
              <a:rPr lang="en-US" altLang="ja-JP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ja-JP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Kubeka</a:t>
            </a:r>
            <a:endParaRPr lang="en-US" altLang="ja-JP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794690-5FB5-4FC8-A728-18F2CA29F871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38689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Preguntas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la 28C3 </a:t>
            </a:r>
            <a:r>
              <a:rPr lang="en-US" dirty="0" err="1" smtClean="0"/>
              <a:t>audiencia</a:t>
            </a:r>
            <a:endParaRPr lang="en-US" dirty="0" smtClean="0"/>
          </a:p>
          <a:p>
            <a:pPr marL="228600" indent="-228600">
              <a:buAutoNum type="arabicPeriod"/>
            </a:pPr>
            <a:r>
              <a:rPr lang="es-E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¿Ha trabajado un ingeniero de redes, analista de administrador?</a:t>
            </a:r>
          </a:p>
          <a:p>
            <a:pPr marL="228600" indent="-228600">
              <a:buAutoNum type="arabicPeriod"/>
            </a:pPr>
            <a:r>
              <a:rPr lang="es-E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¿Ha leído una red, la computadora o los registros de datos de seguridad?</a:t>
            </a:r>
          </a:p>
          <a:p>
            <a:pPr marL="228600" indent="-228600">
              <a:buAutoNum type="arabicPeriod"/>
            </a:pPr>
            <a:r>
              <a:rPr lang="es-E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¿Se han monitoreado de red o investigar los incidentes de seguridad</a:t>
            </a:r>
            <a:r>
              <a:rPr lang="es-ES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para las computadores?</a:t>
            </a:r>
          </a:p>
          <a:p>
            <a:pPr marL="228600" indent="-228600">
              <a:buAutoNum type="arabicPeriod"/>
            </a:pPr>
            <a:r>
              <a:rPr lang="es-E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¿Está familiarizado con las aplicaciones informáticas de correlación del motor?</a:t>
            </a:r>
          </a:p>
          <a:p>
            <a:pPr marL="228600" indent="-228600">
              <a:buAutoNum type="arabicPeriod"/>
            </a:pPr>
            <a:endParaRPr lang="en-US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794690-5FB5-4FC8-A728-18F2CA29F871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56558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794690-5FB5-4FC8-A728-18F2CA29F871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60933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794690-5FB5-4FC8-A728-18F2CA29F871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95538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  <a:p>
            <a:endParaRPr lang="en-US" baseline="0" dirty="0" smtClean="0"/>
          </a:p>
          <a:p>
            <a:endParaRPr lang="en-US" baseline="0" dirty="0" smtClean="0"/>
          </a:p>
          <a:p>
            <a:endParaRPr lang="en-US" baseline="0" dirty="0" smtClean="0"/>
          </a:p>
          <a:p>
            <a:endParaRPr lang="en-U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794690-5FB5-4FC8-A728-18F2CA29F871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95018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794690-5FB5-4FC8-A728-18F2CA29F871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9896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794690-5FB5-4FC8-A728-18F2CA29F871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9017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>
            <a:normAutofit fontScale="70000" lnSpcReduction="20000"/>
          </a:bodyPr>
          <a:lstStyle/>
          <a:p>
            <a:pPr lvl="0"/>
            <a:endParaRPr lang="en-GB" sz="1200" kern="1200" noProof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GB" baseline="0" noProof="0" dirty="0" smtClean="0"/>
          </a:p>
          <a:p>
            <a:endParaRPr lang="en-GB" noProof="0" dirty="0" smtClean="0"/>
          </a:p>
          <a:p>
            <a:endParaRPr lang="en-GB" baseline="0" noProof="0" dirty="0" smtClean="0"/>
          </a:p>
          <a:p>
            <a:endParaRPr lang="en-GB" baseline="0" noProof="0" dirty="0" smtClean="0"/>
          </a:p>
          <a:p>
            <a:endParaRPr lang="en-GB" baseline="0" noProof="0" dirty="0" smtClean="0"/>
          </a:p>
          <a:p>
            <a:endParaRPr lang="en-GB" noProof="0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>
            <a:normAutofit fontScale="92500" lnSpcReduction="10000"/>
          </a:bodyPr>
          <a:lstStyle/>
          <a:p>
            <a:endParaRPr lang="en-GB" baseline="0" dirty="0" smtClean="0"/>
          </a:p>
          <a:p>
            <a:endParaRPr lang="en-GB" dirty="0" smtClean="0"/>
          </a:p>
          <a:p>
            <a:endParaRPr lang="en-GB" baseline="0" dirty="0" smtClean="0"/>
          </a:p>
          <a:p>
            <a:endParaRPr lang="en-GB" baseline="0" dirty="0" smtClean="0"/>
          </a:p>
          <a:p>
            <a:endParaRPr lang="nl-NL" baseline="0" dirty="0" smtClean="0"/>
          </a:p>
          <a:p>
            <a:endParaRPr lang="en-US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794690-5FB5-4FC8-A728-18F2CA29F871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17395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794690-5FB5-4FC8-A728-18F2CA29F871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26289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794690-5FB5-4FC8-A728-18F2CA29F871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67702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E637BB6B-EE1B-48FB-8575-0D55C373DE88}" type="datetimeFigureOut">
              <a:rPr lang="en-US" smtClean="0"/>
              <a:pPr eaLnBrk="1" latinLnBrk="0" hangingPunct="1"/>
              <a:t>12/29/2011</a:t>
            </a:fld>
            <a:endParaRPr lang="en-US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E637BB6B-EE1B-48FB-8575-0D55C373DE88}" type="datetimeFigureOut">
              <a:rPr lang="en-US" smtClean="0"/>
              <a:pPr eaLnBrk="1" latinLnBrk="0" hangingPunct="1"/>
              <a:t>12/29/2011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E637BB6B-EE1B-48FB-8575-0D55C373DE88}" type="datetimeFigureOut">
              <a:rPr lang="en-US" smtClean="0"/>
              <a:pPr eaLnBrk="1" latinLnBrk="0" hangingPunct="1"/>
              <a:t>12/29/2011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E637BB6B-EE1B-48FB-8575-0D55C373DE88}" type="datetimeFigureOut">
              <a:rPr lang="en-US" smtClean="0"/>
              <a:pPr eaLnBrk="1" latinLnBrk="0" hangingPunct="1"/>
              <a:t>12/29/2011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E637BB6B-EE1B-48FB-8575-0D55C373DE88}" type="datetimeFigureOut">
              <a:rPr lang="en-US" smtClean="0"/>
              <a:pPr eaLnBrk="1" latinLnBrk="0" hangingPunct="1"/>
              <a:t>12/29/2011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E637BB6B-EE1B-48FB-8575-0D55C373DE88}" type="datetimeFigureOut">
              <a:rPr lang="en-US" smtClean="0"/>
              <a:pPr eaLnBrk="1" latinLnBrk="0" hangingPunct="1"/>
              <a:t>12/29/2011</a:t>
            </a:fld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E637BB6B-EE1B-48FB-8575-0D55C373DE88}" type="datetimeFigureOut">
              <a:rPr lang="en-US" smtClean="0"/>
              <a:pPr eaLnBrk="1" latinLnBrk="0" hangingPunct="1"/>
              <a:t>12/29/2011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E637BB6B-EE1B-48FB-8575-0D55C373DE88}" type="datetimeFigureOut">
              <a:rPr lang="en-US" smtClean="0"/>
              <a:pPr eaLnBrk="1" latinLnBrk="0" hangingPunct="1"/>
              <a:t>12/29/2011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2AA957AF-53C0-420B-9C2D-77DB1416566C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pPr eaLnBrk="1" latinLnBrk="0" hangingPunct="1"/>
            <a:fld id="{E637BB6B-EE1B-48FB-8575-0D55C373DE88}" type="datetimeFigureOut">
              <a:rPr lang="en-US" smtClean="0"/>
              <a:pPr eaLnBrk="1" latinLnBrk="0" hangingPunct="1"/>
              <a:t>12/29/2011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E637BB6B-EE1B-48FB-8575-0D55C373DE88}" type="datetimeFigureOut">
              <a:rPr lang="en-US" smtClean="0"/>
              <a:pPr eaLnBrk="1" latinLnBrk="0" hangingPunct="1"/>
              <a:t>12/29/2011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E637BB6B-EE1B-48FB-8575-0D55C373DE88}" type="datetimeFigureOut">
              <a:rPr lang="en-US" smtClean="0"/>
              <a:pPr eaLnBrk="1" latinLnBrk="0" hangingPunct="1"/>
              <a:t>12/29/2011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 eaLnBrk="1" latinLnBrk="0" hangingPunct="1"/>
            <a:fld id="{E637BB6B-EE1B-48FB-8575-0D55C373DE88}" type="datetimeFigureOut">
              <a:rPr lang="en-US" smtClean="0"/>
              <a:pPr eaLnBrk="1" latinLnBrk="0" hangingPunct="1"/>
              <a:t>12/29/2011</a:t>
            </a:fld>
            <a:endParaRPr lang="en-US" sz="1000" dirty="0">
              <a:solidFill>
                <a:schemeClr val="tx2">
                  <a:shade val="50000"/>
                </a:scheme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 algn="ctr" eaLnBrk="1" latinLnBrk="0" hangingPunct="1"/>
            <a:endParaRPr kumimoji="0" lang="en-US" sz="1000" dirty="0">
              <a:solidFill>
                <a:schemeClr val="tx2">
                  <a:shade val="50000"/>
                </a:scheme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2AA957AF-53C0-420B-9C2D-77DB1416566C}" type="slidenum">
              <a:rPr kumimoji="0" lang="en-US" smtClean="0"/>
              <a:pPr eaLnBrk="1" latinLnBrk="0" hangingPunct="1"/>
              <a:t>‹#›</a:t>
            </a:fld>
            <a:endParaRPr kumimoji="0" lang="en-US" sz="1000" dirty="0">
              <a:solidFill>
                <a:schemeClr val="tx2">
                  <a:shade val="50000"/>
                </a:schemeClr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irustotal.com/" TargetMode="External"/><Relationship Id="rId2" Type="http://schemas.openxmlformats.org/officeDocument/2006/relationships/hyperlink" Target="http://mtc.sri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lean-mx.de/" TargetMode="External"/><Relationship Id="rId5" Type="http://schemas.openxmlformats.org/officeDocument/2006/relationships/hyperlink" Target="http://www.he.net/" TargetMode="External"/><Relationship Id="rId4" Type="http://schemas.openxmlformats.org/officeDocument/2006/relationships/hyperlink" Target="http://www.robtex.com/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What’s inside your network?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Security Log Visualization with a Correlation Engine:</a:t>
            </a:r>
            <a:endParaRPr lang="en-US" dirty="0"/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685800" y="4800600"/>
            <a:ext cx="6480048" cy="1752600"/>
          </a:xfrm>
          <a:prstGeom prst="rect">
            <a:avLst/>
          </a:prstGeom>
        </p:spPr>
        <p:txBody>
          <a:bodyPr vert="horz" tIns="0" rIns="45720" bIns="0" anchor="b">
            <a:normAutofit/>
          </a:bodyPr>
          <a:lstStyle>
            <a:lvl1pPr marL="0" indent="0" algn="r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Arial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90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Arial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/>
              <a:buNone/>
              <a:defRPr kumimoji="0"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100000"/>
              <a:buFont typeface="Arial"/>
              <a:buNone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Chris Kubecka</a:t>
            </a:r>
          </a:p>
          <a:p>
            <a:r>
              <a:rPr lang="en-US" dirty="0" smtClean="0"/>
              <a:t>Security-evangelist.eu</a:t>
            </a:r>
          </a:p>
          <a:p>
            <a:r>
              <a:rPr lang="en-US" dirty="0" smtClean="0"/>
              <a:t>All are welcome in the House of Bytes</a:t>
            </a:r>
          </a:p>
          <a:p>
            <a:r>
              <a:rPr lang="en-US" dirty="0" smtClean="0"/>
              <a:t>English Language Presentation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3494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 for 28C3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Have you ever been a network engineer, analyst, or administrator?  </a:t>
            </a:r>
          </a:p>
          <a:p>
            <a:r>
              <a:rPr lang="en-US" dirty="0" smtClean="0"/>
              <a:t>Have you ever read network, application or security logs?</a:t>
            </a:r>
          </a:p>
          <a:p>
            <a:r>
              <a:rPr lang="en-US" dirty="0" smtClean="0"/>
              <a:t>Have you ever monitored a network or investigated security incidents?</a:t>
            </a:r>
          </a:p>
          <a:p>
            <a:r>
              <a:rPr lang="en-US" dirty="0" smtClean="0"/>
              <a:t>Are you familiar with a correlation engine?</a:t>
            </a:r>
          </a:p>
          <a:p>
            <a:r>
              <a:rPr lang="en-US" dirty="0" smtClean="0"/>
              <a:t>Have you ever wanted to know what a compromise or attack looks like?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1167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Network Security Challenges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1838" y="1625701"/>
            <a:ext cx="7467600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Too many logs from too many different types of sources</a:t>
            </a:r>
          </a:p>
          <a:p>
            <a:r>
              <a:rPr lang="en-US" dirty="0"/>
              <a:t>Too many different security </a:t>
            </a:r>
            <a:r>
              <a:rPr lang="en-US" dirty="0" smtClean="0"/>
              <a:t>consoles to monitor and learn</a:t>
            </a:r>
          </a:p>
          <a:p>
            <a:r>
              <a:rPr lang="en-US" dirty="0" smtClean="0"/>
              <a:t>Too time consuming or impossible to correlate</a:t>
            </a:r>
          </a:p>
          <a:p>
            <a:r>
              <a:rPr lang="en-US" dirty="0" smtClean="0"/>
              <a:t>End Point  and network protection limited against 0day/newer malware or polymorphic malicious code</a:t>
            </a:r>
            <a:endParaRPr lang="en-US" dirty="0"/>
          </a:p>
        </p:txBody>
      </p:sp>
      <p:pic>
        <p:nvPicPr>
          <p:cNvPr id="9" name="Picture 8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524000"/>
            <a:ext cx="7406559" cy="4910571"/>
          </a:xfrm>
          <a:prstGeom prst="rect">
            <a:avLst/>
          </a:prstGeom>
          <a:solidFill>
            <a:schemeClr val="tx1"/>
          </a:solidFill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819400"/>
            <a:ext cx="8582025" cy="260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00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Logs and Consoles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7467600" cy="4906963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Firewall</a:t>
            </a:r>
          </a:p>
          <a:p>
            <a:r>
              <a:rPr lang="en-US" dirty="0" smtClean="0"/>
              <a:t>Web Proxy server</a:t>
            </a:r>
          </a:p>
          <a:p>
            <a:r>
              <a:rPr lang="en-US" dirty="0" smtClean="0"/>
              <a:t>DNS server</a:t>
            </a:r>
          </a:p>
          <a:p>
            <a:r>
              <a:rPr lang="en-US" dirty="0" smtClean="0"/>
              <a:t>Host intrusion detection/prevention</a:t>
            </a:r>
          </a:p>
          <a:p>
            <a:r>
              <a:rPr lang="en-US" dirty="0" smtClean="0"/>
              <a:t>Network intrusion detection/prevention</a:t>
            </a:r>
          </a:p>
          <a:p>
            <a:r>
              <a:rPr lang="en-US" dirty="0" smtClean="0"/>
              <a:t>Server security or application log</a:t>
            </a:r>
          </a:p>
          <a:p>
            <a:r>
              <a:rPr lang="en-US" dirty="0" smtClean="0"/>
              <a:t>Web server</a:t>
            </a:r>
          </a:p>
          <a:p>
            <a:r>
              <a:rPr lang="en-US" dirty="0" smtClean="0"/>
              <a:t>Email server</a:t>
            </a:r>
          </a:p>
          <a:p>
            <a:r>
              <a:rPr lang="en-US" dirty="0" smtClean="0"/>
              <a:t>End point Anti-virus</a:t>
            </a:r>
          </a:p>
          <a:p>
            <a:r>
              <a:rPr lang="en-US" dirty="0" smtClean="0"/>
              <a:t>Badge entries and exit with identification</a:t>
            </a:r>
          </a:p>
          <a:p>
            <a:r>
              <a:rPr lang="en-US" dirty="0" smtClean="0"/>
              <a:t>&amp; many more.....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143000"/>
            <a:ext cx="6946900" cy="4699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611" y="2286000"/>
            <a:ext cx="6208077" cy="329102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1447800"/>
            <a:ext cx="5943600" cy="4714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427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Challenge solved!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Can be used to investigate and monitor multiple security controls in one location in a readable format and console.</a:t>
            </a:r>
          </a:p>
          <a:p>
            <a:r>
              <a:rPr lang="en-US" dirty="0" smtClean="0"/>
              <a:t>Normalizes network, application or security logs into one format and location.</a:t>
            </a:r>
          </a:p>
          <a:p>
            <a:r>
              <a:rPr lang="en-US" dirty="0" smtClean="0"/>
              <a:t>Categorizes the logs into severity, event count, access type, violation type, asset type, etc... Of multiple types of logs.</a:t>
            </a:r>
          </a:p>
          <a:p>
            <a:r>
              <a:rPr lang="en-US" dirty="0" smtClean="0"/>
              <a:t>Can view the correlation of logged events from multiple sources.</a:t>
            </a:r>
          </a:p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880" y="2286000"/>
            <a:ext cx="3805237" cy="194857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295400"/>
            <a:ext cx="6848475" cy="537425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423" y="1429949"/>
            <a:ext cx="8429228" cy="5105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05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Unusual DNS Activity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09600" y="1600200"/>
            <a:ext cx="784860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20624" indent="-384048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</a:pPr>
            <a:r>
              <a:rPr lang="en-US" sz="3000" dirty="0"/>
              <a:t>Attempting to contact old DNS root servers</a:t>
            </a:r>
          </a:p>
          <a:p>
            <a:pPr marL="420624" indent="-384048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</a:pPr>
            <a:r>
              <a:rPr lang="en-US" sz="3000" dirty="0" smtClean="0"/>
              <a:t>Attempting </a:t>
            </a:r>
            <a:r>
              <a:rPr lang="en-US" sz="3000" dirty="0"/>
              <a:t>to contact a suspicious </a:t>
            </a:r>
            <a:r>
              <a:rPr lang="en-US" sz="3000" dirty="0" smtClean="0"/>
              <a:t>Un-trusted external DNSIP </a:t>
            </a:r>
            <a:r>
              <a:rPr lang="en-US" sz="3000" dirty="0"/>
              <a:t>address   </a:t>
            </a:r>
          </a:p>
          <a:p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1371600"/>
            <a:ext cx="3810000" cy="5094897"/>
          </a:xfrm>
        </p:spPr>
      </p:pic>
    </p:spTree>
    <p:extLst>
      <p:ext uri="{BB962C8B-B14F-4D97-AF65-F5344CB8AC3E}">
        <p14:creationId xmlns:p14="http://schemas.microsoft.com/office/powerpoint/2010/main" val="3807817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Unusual DNS Activity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external IP had advisories for a Trojan/</a:t>
            </a:r>
            <a:r>
              <a:rPr lang="en-US" dirty="0" err="1"/>
              <a:t>keylogger</a:t>
            </a:r>
            <a:endParaRPr lang="en-US" dirty="0"/>
          </a:p>
          <a:p>
            <a:r>
              <a:rPr lang="en-US" dirty="0" smtClean="0"/>
              <a:t>Had </a:t>
            </a:r>
            <a:r>
              <a:rPr lang="en-US" dirty="0"/>
              <a:t>port 139 open as a DMZ DNS </a:t>
            </a:r>
            <a:r>
              <a:rPr lang="en-US" dirty="0" smtClean="0"/>
              <a:t>server</a:t>
            </a:r>
          </a:p>
          <a:p>
            <a:r>
              <a:rPr lang="en-US" dirty="0" smtClean="0"/>
              <a:t>Attempting to contact a Bogon/unallocated IP network</a:t>
            </a:r>
            <a:endParaRPr lang="en-US" dirty="0"/>
          </a:p>
          <a:p>
            <a:r>
              <a:rPr lang="en-US" dirty="0" smtClean="0"/>
              <a:t>Trying to communicate outbound using a suspect port combination </a:t>
            </a:r>
            <a:endParaRPr lang="en-US" dirty="0"/>
          </a:p>
          <a:p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62200" y="1447800"/>
            <a:ext cx="3530314" cy="4428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7044" y="1295400"/>
            <a:ext cx="5000625" cy="5268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443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dirty="0" smtClean="0"/>
              <a:t>Page </a:t>
            </a:r>
            <a:fld id="{42AB9F88-AD39-49C7-A5CB-48545CF33835}" type="slidenum">
              <a:rPr lang="en-US" smtClean="0"/>
              <a:pPr/>
              <a:t>8</a:t>
            </a:fld>
            <a:endParaRPr lang="en-US" dirty="0" smtClean="0"/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gray">
          <a:xfrm>
            <a:off x="143508" y="472281"/>
            <a:ext cx="9002264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lvl="1"/>
            <a:r>
              <a:rPr lang="nl-NL" sz="3200" b="1" dirty="0" smtClean="0">
                <a:latin typeface="+mj-lt"/>
                <a:ea typeface="+mj-ea"/>
                <a:cs typeface="+mj-cs"/>
              </a:rPr>
              <a:t>Bypassing Deep Packet Inspection via Encryption</a:t>
            </a:r>
            <a:endParaRPr lang="en-US" sz="3200" b="1" dirty="0" smtClean="0">
              <a:latin typeface="+mj-lt"/>
              <a:ea typeface="+mj-ea"/>
              <a:cs typeface="+mj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9552" y="1628800"/>
            <a:ext cx="7992888" cy="615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1" indent="-228600" eaLnBrk="0" hangingPunct="0">
              <a:spcBef>
                <a:spcPct val="50000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+mn-lt"/>
              </a:rPr>
              <a:t>If traffic is encrypted, only the basic routing information  (packet header) can be monitored and processed by an IPS or an application firewall unless the encryption is broken</a:t>
            </a:r>
          </a:p>
          <a:p>
            <a:pPr marL="228600" lvl="1" indent="-228600" eaLnBrk="0" hangingPunct="0">
              <a:spcBef>
                <a:spcPct val="50000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+mn-lt"/>
              </a:rPr>
              <a:t>Only the end host and the destination have the key to the encrypted session.</a:t>
            </a:r>
          </a:p>
          <a:p>
            <a:pPr marL="228600" lvl="1" indent="-228600" eaLnBrk="0" hangingPunct="0">
              <a:spcBef>
                <a:spcPct val="50000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+mn-lt"/>
              </a:rPr>
              <a:t>If the encrypted packet contains advanced routing an IPS nor a application firewall can effectively monitor the traffic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7800" y="2183248"/>
            <a:ext cx="5688128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671" y="1607535"/>
            <a:ext cx="8248650" cy="386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80317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 txBox="1">
            <a:spLocks noChangeArrowheads="1"/>
          </p:cNvSpPr>
          <p:nvPr/>
        </p:nvSpPr>
        <p:spPr bwMode="gray">
          <a:xfrm>
            <a:off x="651383" y="111125"/>
            <a:ext cx="776922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>
              <a:lnSpc>
                <a:spcPct val="90000"/>
              </a:lnSpc>
              <a:defRPr/>
            </a:pPr>
            <a:r>
              <a:rPr lang="en-US" sz="2800" b="1" dirty="0" smtClean="0"/>
              <a:t>Encrypted covert communications channel</a:t>
            </a:r>
            <a:endParaRPr lang="en-US" sz="2800" b="1" kern="0" dirty="0">
              <a:latin typeface="+mj-lt"/>
              <a:ea typeface="+mj-ea"/>
              <a:cs typeface="+mj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9551" y="1371600"/>
            <a:ext cx="7992888" cy="77251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20624" indent="-384048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</a:pPr>
            <a:r>
              <a:rPr lang="en-US" sz="3000" dirty="0" smtClean="0"/>
              <a:t>Clear text Outbound traffic was detected and blocked by web proxy and web application firewalls and network intrusion prevention security controls via deep packet inspection</a:t>
            </a:r>
          </a:p>
          <a:p>
            <a:pPr marL="420624" indent="-384048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</a:pPr>
            <a:r>
              <a:rPr lang="en-US" sz="3000" dirty="0" smtClean="0"/>
              <a:t>Once outbound packets were encrypted communications were able to traverse the network</a:t>
            </a:r>
            <a:endParaRPr lang="en-US" sz="3000" dirty="0"/>
          </a:p>
          <a:p>
            <a:pPr marL="228600" indent="-228600" eaLnBrk="0" hangingPunct="0">
              <a:buFont typeface="Arial" pitchFamily="34" charset="0"/>
              <a:buChar char="•"/>
            </a:pPr>
            <a:endParaRPr lang="en-US" sz="1600" dirty="0" smtClean="0">
              <a:latin typeface="+mn-lt"/>
            </a:endParaRP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1958" y="789726"/>
            <a:ext cx="5724525" cy="5505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789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1143000"/>
          </a:xfrm>
        </p:spPr>
        <p:txBody>
          <a:bodyPr>
            <a:noAutofit/>
          </a:bodyPr>
          <a:lstStyle/>
          <a:p>
            <a:r>
              <a:rPr lang="en-US" sz="3800" dirty="0" err="1" smtClean="0"/>
              <a:t>DDoS</a:t>
            </a:r>
            <a:r>
              <a:rPr lang="en-US" sz="3800" dirty="0" smtClean="0"/>
              <a:t> South Korea July/August 2009</a:t>
            </a:r>
            <a:endParaRPr lang="en-US" sz="3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Targeted</a:t>
            </a:r>
          </a:p>
          <a:p>
            <a:r>
              <a:rPr lang="en-US" dirty="0" smtClean="0"/>
              <a:t>Planned</a:t>
            </a:r>
          </a:p>
          <a:p>
            <a:r>
              <a:rPr lang="en-US" dirty="0" smtClean="0"/>
              <a:t>Estimates are from 1100-166,000 computers took part in the attack globally</a:t>
            </a:r>
          </a:p>
          <a:p>
            <a:r>
              <a:rPr lang="en-US" dirty="0" smtClean="0"/>
              <a:t>Controlled bot armies via W32.Dozer and other malicious code</a:t>
            </a:r>
          </a:p>
          <a:p>
            <a:r>
              <a:rPr lang="en-US" dirty="0" smtClean="0"/>
              <a:t>Used high bandwidth networks</a:t>
            </a:r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94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DDoS</a:t>
            </a:r>
            <a:r>
              <a:rPr lang="en-US" dirty="0" smtClean="0"/>
              <a:t> South Korea 2009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The client was an EU financial </a:t>
            </a:r>
            <a:r>
              <a:rPr lang="en-US" dirty="0" smtClean="0"/>
              <a:t>institution significantly owned </a:t>
            </a:r>
            <a:r>
              <a:rPr lang="en-US" dirty="0"/>
              <a:t>by a European government</a:t>
            </a:r>
          </a:p>
          <a:p>
            <a:r>
              <a:rPr lang="en-US" dirty="0" smtClean="0"/>
              <a:t>Filtered the traffic by the target IP addresses</a:t>
            </a:r>
          </a:p>
          <a:p>
            <a:r>
              <a:rPr lang="en-US" dirty="0" smtClean="0"/>
              <a:t>Monitored traffic included all perimeter firewalls and network and host intrusion systems </a:t>
            </a:r>
          </a:p>
          <a:p>
            <a:r>
              <a:rPr lang="en-US" dirty="0" smtClean="0"/>
              <a:t>About 200 of the end point assets participated in the attack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219200"/>
            <a:ext cx="5772150" cy="527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642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Correlation Engines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ArcSight SIEM</a:t>
            </a:r>
          </a:p>
          <a:p>
            <a:r>
              <a:rPr lang="en-US" dirty="0" smtClean="0"/>
              <a:t>Tenable Log Correlation Engine 3.6</a:t>
            </a:r>
          </a:p>
          <a:p>
            <a:r>
              <a:rPr lang="en-US" dirty="0" smtClean="0"/>
              <a:t>RSA</a:t>
            </a:r>
          </a:p>
          <a:p>
            <a:r>
              <a:rPr lang="en-US" dirty="0" err="1" smtClean="0"/>
              <a:t>NitroView</a:t>
            </a:r>
            <a:r>
              <a:rPr lang="en-US" dirty="0" smtClean="0"/>
              <a:t> ACE</a:t>
            </a:r>
          </a:p>
          <a:p>
            <a:r>
              <a:rPr lang="en-US" dirty="0"/>
              <a:t>Alien Vault OSSIM </a:t>
            </a:r>
            <a:r>
              <a:rPr lang="en-US" dirty="0" smtClean="0"/>
              <a:t>which can be used for ANY type of log and sensor data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600200"/>
            <a:ext cx="7058025" cy="4552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1213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Closing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One location, centralized for security logs in real-time can enable faster detection, monitoring and investigations</a:t>
            </a:r>
          </a:p>
          <a:p>
            <a:r>
              <a:rPr lang="en-US" dirty="0" smtClean="0"/>
              <a:t>All information in a readable, standardized format allows detection rules to go across the entire network not dependent on vendors or versions  but the type of technology</a:t>
            </a:r>
          </a:p>
          <a:p>
            <a:r>
              <a:rPr lang="en-US" dirty="0" smtClean="0"/>
              <a:t>Can be used to test network security, if an attack or exploit can be detected and what if any logs will be produced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6323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9964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Websites/Organizations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05800" cy="4525963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Abuse.ch</a:t>
            </a:r>
          </a:p>
          <a:p>
            <a:r>
              <a:rPr lang="en-US" dirty="0" smtClean="0"/>
              <a:t>SRI Malware Center - </a:t>
            </a:r>
            <a:r>
              <a:rPr lang="en-US" dirty="0">
                <a:hlinkClick r:id="rId2"/>
              </a:rPr>
              <a:t>http://mtc.sri.com/</a:t>
            </a:r>
            <a:endParaRPr lang="en-US" dirty="0" smtClean="0"/>
          </a:p>
          <a:p>
            <a:r>
              <a:rPr lang="en-US" dirty="0" err="1" smtClean="0"/>
              <a:t>VirusTotal</a:t>
            </a:r>
            <a:r>
              <a:rPr lang="en-US" dirty="0" smtClean="0"/>
              <a:t> - </a:t>
            </a:r>
            <a:r>
              <a:rPr lang="en-US" dirty="0">
                <a:hlinkClick r:id="rId3"/>
              </a:rPr>
              <a:t>http://www.virustotal.com/</a:t>
            </a:r>
            <a:endParaRPr lang="en-US" dirty="0" smtClean="0"/>
          </a:p>
          <a:p>
            <a:r>
              <a:rPr lang="en-US" dirty="0" err="1" smtClean="0"/>
              <a:t>Robtex</a:t>
            </a:r>
            <a:r>
              <a:rPr lang="en-US" dirty="0" smtClean="0"/>
              <a:t> – </a:t>
            </a:r>
            <a:r>
              <a:rPr lang="en-US" dirty="0">
                <a:hlinkClick r:id="rId4"/>
              </a:rPr>
              <a:t>http://www.robtex.com/</a:t>
            </a:r>
            <a:endParaRPr lang="en-US" dirty="0"/>
          </a:p>
          <a:p>
            <a:r>
              <a:rPr lang="en-US" dirty="0" smtClean="0"/>
              <a:t>Hurricane Electric - </a:t>
            </a:r>
            <a:r>
              <a:rPr lang="en-US" dirty="0">
                <a:hlinkClick r:id="rId5"/>
              </a:rPr>
              <a:t>http://www.he.net</a:t>
            </a:r>
            <a:endParaRPr lang="en-US" dirty="0" smtClean="0"/>
          </a:p>
          <a:p>
            <a:r>
              <a:rPr lang="en-US" dirty="0" err="1" smtClean="0"/>
              <a:t>CleanMX</a:t>
            </a:r>
            <a:r>
              <a:rPr lang="en-US" dirty="0" smtClean="0"/>
              <a:t> - </a:t>
            </a:r>
            <a:r>
              <a:rPr lang="en-US" dirty="0">
                <a:hlinkClick r:id="rId6"/>
              </a:rPr>
              <a:t>http://www.clean-mx.de/</a:t>
            </a:r>
            <a:r>
              <a:rPr lang="en-US" dirty="0" smtClean="0"/>
              <a:t> </a:t>
            </a:r>
          </a:p>
          <a:p>
            <a:r>
              <a:rPr lang="en-US" dirty="0" smtClean="0"/>
              <a:t>EmergingThreats.net-Snort</a:t>
            </a:r>
          </a:p>
          <a:p>
            <a:r>
              <a:rPr lang="en-US" dirty="0" smtClean="0"/>
              <a:t>Alien Vault OSSIM alienvault.com/community</a:t>
            </a:r>
          </a:p>
          <a:p>
            <a:r>
              <a:rPr lang="en-US" dirty="0" smtClean="0"/>
              <a:t>Symantec</a:t>
            </a:r>
          </a:p>
          <a:p>
            <a:r>
              <a:rPr lang="en-US" dirty="0" smtClean="0"/>
              <a:t>McAfee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3223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Tools Used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ArcSight SIEM/Logger</a:t>
            </a:r>
          </a:p>
          <a:p>
            <a:r>
              <a:rPr lang="en-US" dirty="0" smtClean="0"/>
              <a:t>Fiddler 2</a:t>
            </a:r>
          </a:p>
          <a:p>
            <a:r>
              <a:rPr lang="en-US" dirty="0" err="1" smtClean="0"/>
              <a:t>WireShark</a:t>
            </a:r>
            <a:endParaRPr lang="en-US" dirty="0" smtClean="0"/>
          </a:p>
          <a:p>
            <a:r>
              <a:rPr lang="en-US" dirty="0" err="1" smtClean="0"/>
              <a:t>VirusTotal</a:t>
            </a:r>
            <a:r>
              <a:rPr lang="en-US" dirty="0" smtClean="0"/>
              <a:t> API</a:t>
            </a:r>
          </a:p>
          <a:p>
            <a:r>
              <a:rPr lang="en-US" dirty="0" err="1" smtClean="0"/>
              <a:t>Nmap</a:t>
            </a: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5899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6810</TotalTime>
  <Words>718</Words>
  <Application>Microsoft Office PowerPoint</Application>
  <PresentationFormat>On-screen Show (4:3)</PresentationFormat>
  <Paragraphs>155</Paragraphs>
  <Slides>16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Technic</vt:lpstr>
      <vt:lpstr>What’s inside your network?</vt:lpstr>
      <vt:lpstr>Questions for 28C3</vt:lpstr>
      <vt:lpstr>Network Security Challenges</vt:lpstr>
      <vt:lpstr>Logs and Consoles</vt:lpstr>
      <vt:lpstr>Challenge solved!</vt:lpstr>
      <vt:lpstr>Unusual DNS Activity</vt:lpstr>
      <vt:lpstr>Unusual DNS Activity</vt:lpstr>
      <vt:lpstr>PowerPoint Presentation</vt:lpstr>
      <vt:lpstr>PowerPoint Presentation</vt:lpstr>
      <vt:lpstr>DDoS South Korea July/August 2009</vt:lpstr>
      <vt:lpstr>DDoS South Korea 2009</vt:lpstr>
      <vt:lpstr>Correlation Engines</vt:lpstr>
      <vt:lpstr>Closing</vt:lpstr>
      <vt:lpstr>Questions?</vt:lpstr>
      <vt:lpstr>Websites/Organizations</vt:lpstr>
      <vt:lpstr>Tools Used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What’s inside your network?</dc:title>
  <dc:creator>Hypatia</dc:creator>
  <cp:lastModifiedBy>Hypatia</cp:lastModifiedBy>
  <cp:revision>134</cp:revision>
  <dcterms:created xsi:type="dcterms:W3CDTF">2011-12-17T10:20:59Z</dcterms:created>
  <dcterms:modified xsi:type="dcterms:W3CDTF">2011-12-29T09:37:54Z</dcterms:modified>
</cp:coreProperties>
</file>